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38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0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0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1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9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5FBE-711A-43A6-9039-E40E1727DD0C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6668-5136-45BF-9034-F72FCCA9A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276872"/>
            <a:ext cx="84969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cap="small" dirty="0"/>
              <a:t>Topics for Discussion:</a:t>
            </a:r>
            <a:endParaRPr lang="en-GB" sz="2400" dirty="0"/>
          </a:p>
          <a:p>
            <a:r>
              <a:rPr lang="en-GB" dirty="0"/>
              <a:t> 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The ‘Condor’ Program – normal </a:t>
            </a:r>
            <a:r>
              <a:rPr lang="en-GB" dirty="0" smtClean="0"/>
              <a:t>use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The alternative ‘</a:t>
            </a:r>
            <a:r>
              <a:rPr lang="en-GB" dirty="0" err="1" smtClean="0"/>
              <a:t>Prepar3d</a:t>
            </a:r>
            <a:r>
              <a:rPr lang="en-GB" dirty="0" smtClean="0"/>
              <a:t>’ by Lockheed Martin</a:t>
            </a:r>
            <a:endParaRPr lang="en-GB" dirty="0"/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The </a:t>
            </a:r>
            <a:r>
              <a:rPr lang="en-GB" dirty="0"/>
              <a:t>Simulator – physical design restrictions - why it is the way it is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The </a:t>
            </a:r>
            <a:r>
              <a:rPr lang="en-GB" dirty="0"/>
              <a:t>Touch Screen Interface for the Condor program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It’s </a:t>
            </a:r>
            <a:r>
              <a:rPr lang="en-GB" dirty="0"/>
              <a:t>a ‘Work In Progress’!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Changes happening soon</a:t>
            </a:r>
            <a:endParaRPr lang="en-GB" dirty="0"/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What </a:t>
            </a:r>
            <a:r>
              <a:rPr lang="en-GB" dirty="0"/>
              <a:t>could be done</a:t>
            </a:r>
          </a:p>
          <a:p>
            <a:pPr marL="1828800" lvl="7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 </a:t>
            </a:r>
            <a:r>
              <a:rPr lang="en-GB" dirty="0" smtClean="0"/>
              <a:t>What </a:t>
            </a:r>
            <a:r>
              <a:rPr lang="en-GB" dirty="0"/>
              <a:t>do you want?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5315" y="134143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cap="small" dirty="0"/>
              <a:t>Simulator Presentation</a:t>
            </a:r>
            <a:endParaRPr lang="en-GB" sz="2800" dirty="0"/>
          </a:p>
          <a:p>
            <a:pPr algn="ctr"/>
            <a:r>
              <a:rPr lang="en-GB" sz="2800" cap="small" dirty="0"/>
              <a:t> </a:t>
            </a:r>
            <a:r>
              <a:rPr lang="en-GB" sz="2000" cap="small" dirty="0"/>
              <a:t>Saturday 14</a:t>
            </a:r>
            <a:r>
              <a:rPr lang="en-GB" sz="2000" cap="small" baseline="30000" dirty="0"/>
              <a:t>th</a:t>
            </a:r>
            <a:r>
              <a:rPr lang="en-GB" sz="2000" cap="small" dirty="0"/>
              <a:t> march 2020</a:t>
            </a:r>
            <a:endParaRPr lang="en-GB" sz="2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9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2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80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8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4901" y="2115365"/>
            <a:ext cx="547260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of the ‘Normal’ Condor interface:</a:t>
            </a:r>
          </a:p>
          <a:p>
            <a:endParaRPr lang="en-GB" sz="2400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Mouse </a:t>
            </a:r>
            <a:r>
              <a:rPr lang="en-GB" dirty="0" smtClean="0"/>
              <a:t>and </a:t>
            </a:r>
            <a:r>
              <a:rPr lang="en-GB" dirty="0" smtClean="0"/>
              <a:t>Keyboard </a:t>
            </a:r>
            <a:r>
              <a:rPr lang="en-GB" dirty="0" smtClean="0"/>
              <a:t>essential</a:t>
            </a:r>
            <a:endParaRPr lang="en-GB" sz="2400" dirty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Lots of </a:t>
            </a:r>
            <a:r>
              <a:rPr lang="en-GB" dirty="0" smtClean="0"/>
              <a:t>steps </a:t>
            </a:r>
            <a:r>
              <a:rPr lang="en-GB" dirty="0" smtClean="0"/>
              <a:t>required to set up a flight and user profile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Not suited  for use in a cockpit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Condor </a:t>
            </a:r>
            <a:r>
              <a:rPr lang="en-GB" dirty="0" smtClean="0"/>
              <a:t>based on competition and </a:t>
            </a:r>
            <a:r>
              <a:rPr lang="en-GB" dirty="0" smtClean="0"/>
              <a:t>game </a:t>
            </a:r>
            <a:r>
              <a:rPr lang="en-GB" dirty="0" smtClean="0"/>
              <a:t>playing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Extensive changes required for instructional use</a:t>
            </a:r>
          </a:p>
          <a:p>
            <a:endParaRPr lang="en-GB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45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8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51520" y="1484784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Future Improvements / Changes</a:t>
            </a:r>
          </a:p>
          <a:p>
            <a:pPr algn="ctr"/>
            <a:r>
              <a:rPr lang="en-GB" sz="1600" dirty="0" smtClean="0"/>
              <a:t>Selection Of Site, Wind Direction And Speed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65" y="2064773"/>
            <a:ext cx="6012285" cy="382948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169431" y="2564904"/>
            <a:ext cx="2808312" cy="2808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33076">
            <a:off x="3563888" y="3717032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-Right Arrow 13"/>
          <p:cNvSpPr/>
          <p:nvPr/>
        </p:nvSpPr>
        <p:spPr>
          <a:xfrm>
            <a:off x="2915816" y="6237312"/>
            <a:ext cx="352839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-Right Arrow 14"/>
          <p:cNvSpPr/>
          <p:nvPr/>
        </p:nvSpPr>
        <p:spPr>
          <a:xfrm rot="16200000">
            <a:off x="-51004" y="3628158"/>
            <a:ext cx="277230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9512" y="357301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Wind</a:t>
            </a:r>
          </a:p>
          <a:p>
            <a:pPr algn="ctr"/>
            <a:r>
              <a:rPr lang="en-GB" dirty="0" smtClean="0"/>
              <a:t>Speed</a:t>
            </a:r>
          </a:p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95936" y="591414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 Direction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5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51520" y="1484784"/>
            <a:ext cx="87849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Future Improvements / Changes</a:t>
            </a:r>
          </a:p>
          <a:p>
            <a:pPr algn="ctr"/>
            <a:endParaRPr lang="en-GB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Selection Of Site, Wind Direction And Speed</a:t>
            </a:r>
          </a:p>
          <a:p>
            <a:pPr marL="1257300" lvl="2" indent="-342900">
              <a:buFont typeface="+mj-lt"/>
              <a:buAutoNum type="arabicPeriod"/>
            </a:pPr>
            <a:endParaRPr lang="en-GB" sz="1600" dirty="0" smtClean="0"/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Change cloud parameters</a:t>
            </a:r>
          </a:p>
          <a:p>
            <a:pPr marL="1257300" lvl="2" indent="-342900">
              <a:buFont typeface="+mj-lt"/>
              <a:buAutoNum type="arabicPeriod"/>
            </a:pPr>
            <a:endParaRPr lang="en-GB" sz="1600" dirty="0"/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Change thermal parameters</a:t>
            </a:r>
          </a:p>
          <a:p>
            <a:pPr marL="1257300" lvl="2" indent="-342900">
              <a:buFont typeface="+mj-lt"/>
              <a:buAutoNum type="arabicPeriod"/>
            </a:pPr>
            <a:endParaRPr lang="en-GB" sz="1600" dirty="0"/>
          </a:p>
          <a:p>
            <a:pPr marL="1257300" lvl="2" indent="-342900">
              <a:buFont typeface="+mj-lt"/>
              <a:buAutoNum type="arabicPeriod"/>
            </a:pPr>
            <a:r>
              <a:rPr lang="en-GB" sz="1600" dirty="0" smtClean="0"/>
              <a:t>Replay of student’s flight</a:t>
            </a:r>
          </a:p>
          <a:p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r>
              <a:rPr lang="en-GB" sz="2400" i="1" dirty="0" smtClean="0"/>
              <a:t>Over to you – what do YOU want?</a:t>
            </a:r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737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82809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Lockheed Martin ‘</a:t>
            </a:r>
            <a:r>
              <a:rPr lang="en-GB" sz="2400" dirty="0" err="1" smtClean="0"/>
              <a:t>Prepar3d</a:t>
            </a:r>
            <a:r>
              <a:rPr lang="en-GB" sz="2400" dirty="0" smtClean="0"/>
              <a:t>’ Software</a:t>
            </a:r>
          </a:p>
          <a:p>
            <a:r>
              <a:rPr lang="en-US" sz="1600" dirty="0" smtClean="0"/>
              <a:t>Customers </a:t>
            </a:r>
            <a:r>
              <a:rPr lang="en-US" sz="1600" dirty="0"/>
              <a:t>around the world rely on </a:t>
            </a:r>
            <a:r>
              <a:rPr lang="en-US" sz="1600" dirty="0" err="1"/>
              <a:t>Prepar3D</a:t>
            </a:r>
            <a:r>
              <a:rPr lang="en-US" sz="1600" dirty="0"/>
              <a:t> for immersive, experiential </a:t>
            </a:r>
            <a:r>
              <a:rPr lang="en-US" sz="1600" dirty="0" smtClean="0"/>
              <a:t>learning. It offers users </a:t>
            </a:r>
            <a:r>
              <a:rPr lang="en-US" sz="1600" dirty="0"/>
              <a:t>a platform to</a:t>
            </a:r>
            <a:r>
              <a:rPr lang="en-US" sz="1600" dirty="0" smtClean="0"/>
              <a:t>: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 smtClean="0"/>
              <a:t>Experience </a:t>
            </a:r>
            <a:r>
              <a:rPr lang="en-US" sz="1600" dirty="0"/>
              <a:t>combat scenarios involving a complement of weapons and sensors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Program artificially intelligent (AI) behaviors in scenarios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Utilize the Multichannel capability to increase performance on multi-screen and dome setups by running concurrently on multiple systems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Connect to a Distributed Interactive Simulation (DIS) network session and integrate with other simulators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Support for the most popular Common Image Generator Interface (</a:t>
            </a:r>
            <a:r>
              <a:rPr lang="en-US" sz="1600" dirty="0" err="1"/>
              <a:t>CIGI</a:t>
            </a:r>
            <a:r>
              <a:rPr lang="en-US" sz="1600" dirty="0"/>
              <a:t>) packets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Control multiplayer scenarios and modify role-players in real-time using </a:t>
            </a:r>
            <a:r>
              <a:rPr lang="en-US" sz="1600" dirty="0" err="1"/>
              <a:t>SimOperator</a:t>
            </a:r>
            <a:endParaRPr lang="en-US" sz="1600" dirty="0"/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Experience a mission before it happens to increase effectiveness and reduce response time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Learn and test their knowledge in the same environment in which they will operate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Re-create scenarios with operational data and experiment with different variables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Train for scenarios in aviation, air traffic control, ground vehicle operation and disaster response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The license is available to those that are training, instructing, simulating, or learning</a:t>
            </a:r>
            <a:r>
              <a:rPr lang="en-US" sz="1600" dirty="0" smtClean="0"/>
              <a:t>.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600" dirty="0" err="1"/>
              <a:t>Prepar3D</a:t>
            </a:r>
            <a:r>
              <a:rPr lang="en-US" sz="1600" dirty="0"/>
              <a:t> is not to be used, offered, sold or distributed through markets or channels for use as a personal/consumer entertainment product.</a:t>
            </a:r>
          </a:p>
          <a:p>
            <a:pPr algn="ctr"/>
            <a:r>
              <a:rPr lang="en-GB" sz="2400" i="1" dirty="0" smtClean="0"/>
              <a:t>Not Really Designed For Glider Pilot Instruction!!</a:t>
            </a:r>
            <a:endParaRPr lang="en-GB" sz="2400" i="1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1196975"/>
            <a:chOff x="0" y="0"/>
            <a:chExt cx="5760" cy="84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5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99" y="1340768"/>
            <a:ext cx="7704856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Simulator Construction</a:t>
            </a:r>
          </a:p>
          <a:p>
            <a:pPr algn="ctr"/>
            <a:endParaRPr lang="en-GB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Limited space – 12 ft x 12 ft for 5 screens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Not enough room for a ‘real’ two seater fuselage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No existing design on which to base ours – would make lots of changes for a second iteration!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Projector positioning – short throw projectors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Computer power – video card limitations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Three computers being used:- </a:t>
            </a:r>
          </a:p>
          <a:p>
            <a:pPr marL="1714500" lvl="3" indent="-342900">
              <a:spcAft>
                <a:spcPts val="600"/>
              </a:spcAft>
              <a:buFont typeface="+mj-lt"/>
              <a:buAutoNum type="alphaLcParenR"/>
            </a:pPr>
            <a:r>
              <a:rPr lang="en-GB" dirty="0" smtClean="0"/>
              <a:t>Main Display</a:t>
            </a:r>
          </a:p>
          <a:p>
            <a:pPr marL="1714500" lvl="3" indent="-342900">
              <a:spcAft>
                <a:spcPts val="600"/>
              </a:spcAft>
              <a:buFont typeface="+mj-lt"/>
              <a:buAutoNum type="alphaLcParenR"/>
            </a:pPr>
            <a:r>
              <a:rPr lang="en-GB" dirty="0" smtClean="0"/>
              <a:t>Interface for controls</a:t>
            </a:r>
          </a:p>
          <a:p>
            <a:pPr marL="1714500" lvl="3" indent="-342900">
              <a:spcAft>
                <a:spcPts val="600"/>
              </a:spcAft>
              <a:buFont typeface="+mj-lt"/>
              <a:buAutoNum type="alphaLcParenR"/>
            </a:pPr>
            <a:r>
              <a:rPr lang="en-GB" dirty="0" smtClean="0"/>
              <a:t>Cockpit Displays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 smtClean="0"/>
              <a:t>Lots of software has been written!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endParaRPr lang="en-GB" sz="24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4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50690"/>
            <a:ext cx="88569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Software to Control Condor</a:t>
            </a:r>
          </a:p>
          <a:p>
            <a:endParaRPr lang="en-GB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This is the software written to give a more intuitive interface for the control of Condor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Use of the ‘Touch Screen’ to select scenarios and various parameters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Gives us total flexibility in deciding what we want to do with the simulator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Additional features can be added – the only limitation is what is available within the Condor program</a:t>
            </a:r>
          </a:p>
          <a:p>
            <a:pPr algn="ctr"/>
            <a:endParaRPr lang="en-GB" dirty="0"/>
          </a:p>
          <a:p>
            <a:pPr algn="ctr"/>
            <a:r>
              <a:rPr lang="en-GB" sz="2800" i="1" dirty="0" smtClean="0"/>
              <a:t>BUT</a:t>
            </a:r>
          </a:p>
          <a:p>
            <a:pPr algn="ctr"/>
            <a:endParaRPr lang="en-GB" sz="2800" i="1" dirty="0"/>
          </a:p>
          <a:p>
            <a:pPr algn="ctr"/>
            <a:r>
              <a:rPr lang="en-GB" sz="2800" i="1" dirty="0" smtClean="0"/>
              <a:t>Testing the software!!</a:t>
            </a:r>
          </a:p>
          <a:p>
            <a:endParaRPr lang="en-GB" i="1" dirty="0"/>
          </a:p>
          <a:p>
            <a:pPr algn="ctr"/>
            <a:r>
              <a:rPr lang="en-GB" i="1" dirty="0" smtClean="0"/>
              <a:t>Testing software is a very, very, very time-consuming task, and should NEVER be done by the person writing the software. It really needs several people</a:t>
            </a:r>
            <a:r>
              <a:rPr lang="en-GB" dirty="0" smtClean="0"/>
              <a:t> </a:t>
            </a:r>
            <a:r>
              <a:rPr lang="en-GB" i="1" dirty="0" smtClean="0"/>
              <a:t>who are intent on breaking it! </a:t>
            </a:r>
            <a:endParaRPr lang="en-GB" i="1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12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3" t="15636" r="7136" b="14849"/>
          <a:stretch/>
        </p:blipFill>
        <p:spPr>
          <a:xfrm>
            <a:off x="710739" y="2028656"/>
            <a:ext cx="7245638" cy="4439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372126"/>
            <a:ext cx="37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Microprocessor Interface For Controls</a:t>
            </a:r>
            <a:endParaRPr lang="en-GB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11" name="Picture 6" descr="EGC final double cop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4" name="Picture 9" descr="EGC final double copy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1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280869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i="1" dirty="0" smtClean="0"/>
          </a:p>
          <a:p>
            <a:pPr algn="ctr"/>
            <a:r>
              <a:rPr lang="en-GB" sz="2800" i="1" dirty="0" smtClean="0"/>
              <a:t>And More Software….</a:t>
            </a:r>
          </a:p>
          <a:p>
            <a:pPr algn="ctr"/>
            <a:endParaRPr lang="en-GB" sz="2800" dirty="0"/>
          </a:p>
          <a:p>
            <a:r>
              <a:rPr lang="en-GB" dirty="0" smtClean="0"/>
              <a:t>Software has to be written for the control interface microprocessor…. And tested!!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9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2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45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/>
          <a:stretch/>
        </p:blipFill>
        <p:spPr>
          <a:xfrm>
            <a:off x="0" y="1426930"/>
            <a:ext cx="9144000" cy="5318470"/>
          </a:xfrm>
          <a:prstGeom prst="rect">
            <a:avLst/>
          </a:prstGeom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8" name="Picture 6" descr="EGC final double copy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Picture 9" descr="EGC final double copy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56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341438"/>
            <a:chOff x="0" y="0"/>
            <a:chExt cx="5760" cy="84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54"/>
            </a:xfrm>
            <a:prstGeom prst="rect">
              <a:avLst/>
            </a:prstGeom>
            <a:gradFill rotWithShape="1">
              <a:gsLst>
                <a:gs pos="0">
                  <a:srgbClr val="3366FF">
                    <a:alpha val="4800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6" name="Picture 6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9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66" y="300"/>
              <a:ext cx="3630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1088"/>
                </a:avLst>
              </a:prstTxWarp>
            </a:bodyPr>
            <a:lstStyle/>
            <a:p>
              <a:r>
                <a:rPr lang="en-GB" sz="3600" i="1" kern="10">
                  <a:gradFill rotWithShape="1">
                    <a:gsLst>
                      <a:gs pos="0">
                        <a:srgbClr val="5081BC"/>
                      </a:gs>
                      <a:gs pos="100000">
                        <a:srgbClr val="253C57"/>
                      </a:gs>
                    </a:gsLst>
                    <a:lin ang="5400000" scaled="1"/>
                  </a:gradFill>
                  <a:effectLst>
                    <a:outerShdw sy="50000" rotWithShape="0">
                      <a:srgbClr val="000000">
                        <a:alpha val="50000"/>
                      </a:srgbClr>
                    </a:outerShdw>
                  </a:effectLst>
                  <a:latin typeface="Haettenschweiler"/>
                </a:rPr>
                <a:t>Essex Gliding Club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845"/>
              <a:ext cx="576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EGC final double cop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73"/>
              <a:ext cx="47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8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574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Allen</cp:lastModifiedBy>
  <cp:revision>27</cp:revision>
  <dcterms:created xsi:type="dcterms:W3CDTF">2020-03-10T10:41:12Z</dcterms:created>
  <dcterms:modified xsi:type="dcterms:W3CDTF">2020-03-13T19:12:03Z</dcterms:modified>
</cp:coreProperties>
</file>