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59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384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6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30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5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0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2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9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8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F49C-F251-4EE0-9509-0DD70123A1D7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2AD2-B25C-4150-9891-B67729BE7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4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484784"/>
            <a:ext cx="8424936" cy="936104"/>
          </a:xfrm>
        </p:spPr>
        <p:txBody>
          <a:bodyPr/>
          <a:lstStyle/>
          <a:p>
            <a:pPr algn="l"/>
            <a:r>
              <a:rPr lang="en-GB" dirty="0" smtClean="0"/>
              <a:t>Simulator Design and Construction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7128792" cy="3744416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Objectives:</a:t>
            </a:r>
          </a:p>
          <a:p>
            <a:pPr marL="1828800" lvl="3" indent="-457200" algn="l">
              <a:buFont typeface="+mj-lt"/>
              <a:buAutoNum type="arabicPeriod"/>
            </a:pPr>
            <a:r>
              <a:rPr lang="en-GB" sz="2400" dirty="0" smtClean="0"/>
              <a:t>5 screens</a:t>
            </a:r>
          </a:p>
          <a:p>
            <a:pPr marL="1828800" lvl="3" indent="-457200" algn="l">
              <a:buFont typeface="+mj-lt"/>
              <a:buAutoNum type="arabicPeriod"/>
            </a:pPr>
            <a:r>
              <a:rPr lang="en-GB" sz="2400" dirty="0" smtClean="0"/>
              <a:t>No keyboard or mouse</a:t>
            </a:r>
          </a:p>
          <a:p>
            <a:pPr marL="1828800" lvl="3" indent="-457200" algn="l">
              <a:buFont typeface="+mj-lt"/>
              <a:buAutoNum type="arabicPeriod"/>
            </a:pPr>
            <a:r>
              <a:rPr lang="en-GB" sz="2400" dirty="0" smtClean="0"/>
              <a:t>Intuitive use</a:t>
            </a:r>
          </a:p>
          <a:p>
            <a:pPr marL="1828800" lvl="3" indent="-457200" algn="l">
              <a:buFont typeface="+mj-lt"/>
              <a:buAutoNum type="arabicPeriod"/>
            </a:pPr>
            <a:r>
              <a:rPr lang="en-GB" sz="2400" dirty="0" smtClean="0"/>
              <a:t>As realistic as possible for glider flying</a:t>
            </a:r>
          </a:p>
          <a:p>
            <a:pPr marL="1828800" lvl="3" indent="-457200" algn="l">
              <a:buFont typeface="+mj-lt"/>
              <a:buAutoNum type="arabicPeriod"/>
            </a:pPr>
            <a:r>
              <a:rPr lang="en-GB" sz="2400" dirty="0" smtClean="0"/>
              <a:t>Two-seater required for training</a:t>
            </a:r>
          </a:p>
          <a:p>
            <a:pPr marL="1828800" lvl="3" indent="-457200" algn="l">
              <a:buFont typeface="+mj-lt"/>
              <a:buAutoNum type="arabicPeriod"/>
            </a:pPr>
            <a:endParaRPr lang="en-GB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3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4" r="10066"/>
          <a:stretch/>
        </p:blipFill>
        <p:spPr>
          <a:xfrm rot="16200000">
            <a:off x="2044062" y="1715526"/>
            <a:ext cx="5177516" cy="473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484784"/>
            <a:ext cx="8424936" cy="936104"/>
          </a:xfrm>
        </p:spPr>
        <p:txBody>
          <a:bodyPr/>
          <a:lstStyle/>
          <a:p>
            <a:pPr algn="l"/>
            <a:r>
              <a:rPr lang="en-GB" dirty="0" smtClean="0"/>
              <a:t>Unique (?) aspects: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712968" cy="3168352"/>
          </a:xfrm>
        </p:spPr>
        <p:txBody>
          <a:bodyPr>
            <a:normAutofit/>
          </a:bodyPr>
          <a:lstStyle/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Use of ‘</a:t>
            </a:r>
            <a:r>
              <a:rPr lang="en-GB" sz="2400" dirty="0" err="1" smtClean="0"/>
              <a:t>MagnetoPots</a:t>
            </a:r>
            <a:r>
              <a:rPr lang="en-GB" sz="2400" dirty="0" smtClean="0"/>
              <a:t>’ in place of normal ‘Rotary’ pots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Separate computer controlling the ‘Touch Screens’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Use of ‘Teensy’ microcontroller to pass messages between touch screen computer and Condor computer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Automatic logging of member’s usage for charging purposes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Seat vibration for added realism</a:t>
            </a:r>
            <a:endParaRPr lang="en-GB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96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"/>
          <a:stretch/>
        </p:blipFill>
        <p:spPr>
          <a:xfrm>
            <a:off x="0" y="1426930"/>
            <a:ext cx="9144000" cy="53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8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484784"/>
            <a:ext cx="8424936" cy="936104"/>
          </a:xfrm>
        </p:spPr>
        <p:txBody>
          <a:bodyPr/>
          <a:lstStyle/>
          <a:p>
            <a:pPr algn="l"/>
            <a:r>
              <a:rPr lang="en-GB" dirty="0" smtClean="0"/>
              <a:t>Limitations: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7253684" cy="3024336"/>
          </a:xfrm>
        </p:spPr>
        <p:txBody>
          <a:bodyPr>
            <a:normAutofit/>
          </a:bodyPr>
          <a:lstStyle/>
          <a:p>
            <a:pPr marL="1828800" lvl="3" indent="-457200" algn="l">
              <a:buFont typeface="+mj-lt"/>
              <a:buAutoNum type="arabicPeriod"/>
            </a:pPr>
            <a:r>
              <a:rPr lang="en-GB" sz="2400" dirty="0" smtClean="0"/>
              <a:t>Space</a:t>
            </a:r>
          </a:p>
          <a:p>
            <a:pPr marL="1828800" lvl="3" indent="-457200" algn="l">
              <a:buFont typeface="+mj-lt"/>
              <a:buAutoNum type="arabicPeriod"/>
            </a:pPr>
            <a:r>
              <a:rPr lang="en-GB" sz="2400" dirty="0" smtClean="0"/>
              <a:t>No two-seater fuselage available</a:t>
            </a:r>
          </a:p>
          <a:p>
            <a:pPr marL="1828800" lvl="3" indent="-457200" algn="l">
              <a:buFont typeface="+mj-lt"/>
              <a:buAutoNum type="arabicPeriod"/>
            </a:pPr>
            <a:r>
              <a:rPr lang="en-GB" sz="2400" dirty="0" smtClean="0"/>
              <a:t>Condor regarded as the best simulation</a:t>
            </a:r>
          </a:p>
          <a:p>
            <a:pPr marL="1828800" lvl="3" indent="-457200" algn="l">
              <a:buFont typeface="+mj-lt"/>
              <a:buAutoNum type="arabicPeriod"/>
            </a:pPr>
            <a:r>
              <a:rPr lang="en-GB" sz="2400" dirty="0" smtClean="0"/>
              <a:t>Only 1 video card supported by Condor</a:t>
            </a:r>
          </a:p>
          <a:p>
            <a:pPr marL="1828800" lvl="3" indent="-457200" algn="l">
              <a:buFont typeface="+mj-lt"/>
              <a:buAutoNum type="arabicPeriod"/>
            </a:pPr>
            <a:r>
              <a:rPr lang="en-GB" sz="2400" dirty="0" smtClean="0"/>
              <a:t>Money!!</a:t>
            </a:r>
            <a:endParaRPr lang="en-GB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72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1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932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924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924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484784"/>
            <a:ext cx="8424936" cy="936104"/>
          </a:xfrm>
        </p:spPr>
        <p:txBody>
          <a:bodyPr/>
          <a:lstStyle/>
          <a:p>
            <a:pPr algn="l"/>
            <a:r>
              <a:rPr lang="en-GB" dirty="0" smtClean="0"/>
              <a:t>Basic design: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712968" cy="3960440"/>
          </a:xfrm>
        </p:spPr>
        <p:txBody>
          <a:bodyPr>
            <a:normAutofit/>
          </a:bodyPr>
          <a:lstStyle/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Used half of the old clubhouse, giving a </a:t>
            </a:r>
            <a:r>
              <a:rPr lang="en-GB" sz="2400" dirty="0" err="1" smtClean="0"/>
              <a:t>12ft</a:t>
            </a:r>
            <a:r>
              <a:rPr lang="en-GB" sz="2400" dirty="0" smtClean="0"/>
              <a:t> x </a:t>
            </a:r>
            <a:r>
              <a:rPr lang="en-GB" sz="2400" dirty="0" err="1" smtClean="0"/>
              <a:t>12ft</a:t>
            </a:r>
            <a:r>
              <a:rPr lang="en-GB" sz="2400" dirty="0" smtClean="0"/>
              <a:t> space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Ceiling height and space dictated a 4:3 aspect ratio for the screens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Cockpit ‘Touch Screens’ used to eliminate the need for keyboard and mouse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Pre-programmed scenarios help to make it user-proof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Fuselage had to be ‘home built’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400" dirty="0" smtClean="0"/>
              <a:t>Video card to have independent monitor capability</a:t>
            </a:r>
            <a:endParaRPr lang="en-GB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43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8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Isosceles Triangle 39"/>
          <p:cNvSpPr/>
          <p:nvPr/>
        </p:nvSpPr>
        <p:spPr>
          <a:xfrm rot="13640850">
            <a:off x="5783075" y="2680130"/>
            <a:ext cx="2594216" cy="2515828"/>
          </a:xfrm>
          <a:prstGeom prst="triangle">
            <a:avLst>
              <a:gd name="adj" fmla="val 4966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Isosceles Triangle 38"/>
          <p:cNvSpPr/>
          <p:nvPr/>
        </p:nvSpPr>
        <p:spPr>
          <a:xfrm rot="7956818">
            <a:off x="3396186" y="2622345"/>
            <a:ext cx="2504445" cy="2576258"/>
          </a:xfrm>
          <a:prstGeom prst="triangle">
            <a:avLst>
              <a:gd name="adj" fmla="val 4966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2771800" y="1750934"/>
            <a:ext cx="6110486" cy="4838921"/>
            <a:chOff x="1581528" y="1246878"/>
            <a:chExt cx="6110486" cy="4838921"/>
          </a:xfrm>
        </p:grpSpPr>
        <p:sp>
          <p:nvSpPr>
            <p:cNvPr id="12" name="Rectangle 11"/>
            <p:cNvSpPr/>
            <p:nvPr/>
          </p:nvSpPr>
          <p:spPr>
            <a:xfrm>
              <a:off x="1581528" y="1556792"/>
              <a:ext cx="6110486" cy="45290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18759664">
              <a:off x="1209275" y="2496750"/>
              <a:ext cx="2578258" cy="808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332804" y="4703950"/>
              <a:ext cx="2578258" cy="808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4879" y="1561781"/>
              <a:ext cx="2578258" cy="808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 rot="2835661">
              <a:off x="5498330" y="2495602"/>
              <a:ext cx="2578258" cy="808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6362480" y="4716195"/>
              <a:ext cx="2578258" cy="808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91954" y="3717032"/>
              <a:ext cx="792088" cy="23687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179512" y="2060847"/>
            <a:ext cx="259228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9512" y="6597352"/>
            <a:ext cx="259228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9512" y="2065837"/>
            <a:ext cx="0" cy="4531515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99892" y="324259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Floor </a:t>
            </a:r>
            <a:r>
              <a:rPr lang="en-GB" sz="1200" dirty="0" err="1"/>
              <a:t>M</a:t>
            </a:r>
            <a:r>
              <a:rPr lang="en-GB" sz="1200" dirty="0" err="1" smtClean="0"/>
              <a:t>ountedProjector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020272" y="328498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Floor </a:t>
            </a:r>
            <a:r>
              <a:rPr lang="en-GB" sz="1200" dirty="0" err="1"/>
              <a:t>M</a:t>
            </a:r>
            <a:r>
              <a:rPr lang="en-GB" sz="1200" dirty="0" err="1" smtClean="0"/>
              <a:t>ountedProjector</a:t>
            </a:r>
            <a:endParaRPr lang="en-GB" sz="1200" dirty="0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2973905" y="3903158"/>
            <a:ext cx="2504445" cy="2747037"/>
          </a:xfrm>
          <a:prstGeom prst="triangle">
            <a:avLst>
              <a:gd name="adj" fmla="val 4966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Isosceles Triangle 43"/>
          <p:cNvSpPr/>
          <p:nvPr/>
        </p:nvSpPr>
        <p:spPr>
          <a:xfrm rot="16200000">
            <a:off x="6258846" y="3979187"/>
            <a:ext cx="2504445" cy="2618806"/>
          </a:xfrm>
          <a:prstGeom prst="triangle">
            <a:avLst>
              <a:gd name="adj" fmla="val 4966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Isosceles Triangle 44"/>
          <p:cNvSpPr/>
          <p:nvPr/>
        </p:nvSpPr>
        <p:spPr>
          <a:xfrm rot="10800000">
            <a:off x="4586852" y="2146646"/>
            <a:ext cx="2504445" cy="2720274"/>
          </a:xfrm>
          <a:prstGeom prst="triangle">
            <a:avLst>
              <a:gd name="adj" fmla="val 4966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5443030" y="249289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Ceiling </a:t>
            </a:r>
            <a:r>
              <a:rPr lang="en-GB" sz="1200" dirty="0" err="1" smtClean="0"/>
              <a:t>MountedProjector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347864" y="488328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Ceiling </a:t>
            </a:r>
            <a:r>
              <a:rPr lang="en-GB" sz="1200" dirty="0" err="1"/>
              <a:t>M</a:t>
            </a:r>
            <a:r>
              <a:rPr lang="en-GB" sz="1200" dirty="0" err="1" smtClean="0"/>
              <a:t>ountedProjector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593844" y="479715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Ceiling </a:t>
            </a:r>
            <a:r>
              <a:rPr lang="en-GB" sz="1200" dirty="0" err="1"/>
              <a:t>M</a:t>
            </a:r>
            <a:r>
              <a:rPr lang="en-GB" sz="1200" dirty="0" err="1" smtClean="0"/>
              <a:t>ountedProjector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472576" y="1444134"/>
            <a:ext cx="480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Layout of Simulator, Screens and Projectors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5482226" y="544447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Fuselage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539551" y="3658091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Rest of mobile home to be used as training and resource centre</a:t>
            </a:r>
            <a:endParaRPr lang="en-GB" sz="1200" dirty="0"/>
          </a:p>
        </p:txBody>
      </p:sp>
      <p:sp>
        <p:nvSpPr>
          <p:cNvPr id="30" name="Arc 29"/>
          <p:cNvSpPr/>
          <p:nvPr/>
        </p:nvSpPr>
        <p:spPr>
          <a:xfrm>
            <a:off x="-468559" y="4024454"/>
            <a:ext cx="5911590" cy="4733138"/>
          </a:xfrm>
          <a:prstGeom prst="arc">
            <a:avLst>
              <a:gd name="adj1" fmla="val 16588096"/>
              <a:gd name="adj2" fmla="val 237237"/>
            </a:avLst>
          </a:prstGeom>
          <a:ln w="38100">
            <a:prstDash val="sys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Connector 51"/>
          <p:cNvSpPr/>
          <p:nvPr/>
        </p:nvSpPr>
        <p:spPr>
          <a:xfrm>
            <a:off x="2731395" y="6391023"/>
            <a:ext cx="184421" cy="2063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ine Callout 2 (No Border) 53"/>
          <p:cNvSpPr/>
          <p:nvPr/>
        </p:nvSpPr>
        <p:spPr>
          <a:xfrm>
            <a:off x="1475656" y="5949280"/>
            <a:ext cx="679675" cy="400891"/>
          </a:xfrm>
          <a:prstGeom prst="callout2">
            <a:avLst>
              <a:gd name="adj1" fmla="val 45648"/>
              <a:gd name="adj2" fmla="val 101981"/>
              <a:gd name="adj3" fmla="val 51027"/>
              <a:gd name="adj4" fmla="val 103310"/>
              <a:gd name="adj5" fmla="val 125411"/>
              <a:gd name="adj6" fmla="val 187031"/>
            </a:avLst>
          </a:prstGeom>
          <a:solidFill>
            <a:schemeClr val="bg1"/>
          </a:solidFill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lang="en-GB" sz="1100" dirty="0" smtClean="0">
                <a:solidFill>
                  <a:schemeClr val="tx1"/>
                </a:solidFill>
              </a:rPr>
              <a:t>inge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280</Words>
  <Application>Microsoft Office PowerPoint</Application>
  <PresentationFormat>On-screen Show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Simulator Design and Construction</vt:lpstr>
      <vt:lpstr>Limitations:</vt:lpstr>
      <vt:lpstr>Basic design: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Unique (?) aspects: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Simulator Design and Construction</dc:title>
  <dc:creator>Allen</dc:creator>
  <cp:lastModifiedBy>Allen</cp:lastModifiedBy>
  <cp:revision>25</cp:revision>
  <dcterms:created xsi:type="dcterms:W3CDTF">2019-11-12T16:15:51Z</dcterms:created>
  <dcterms:modified xsi:type="dcterms:W3CDTF">2019-11-17T19:14:15Z</dcterms:modified>
</cp:coreProperties>
</file>